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3" r:id="rId7"/>
    <p:sldId id="261" r:id="rId8"/>
    <p:sldId id="264" r:id="rId9"/>
    <p:sldId id="265" r:id="rId10"/>
    <p:sldId id="266" r:id="rId11"/>
    <p:sldId id="262"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60"/>
    <p:restoredTop sz="94694"/>
  </p:normalViewPr>
  <p:slideViewPr>
    <p:cSldViewPr snapToGrid="0">
      <p:cViewPr varScale="1">
        <p:scale>
          <a:sx n="98" d="100"/>
          <a:sy n="98" d="100"/>
        </p:scale>
        <p:origin x="216" y="6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CF29272F-0A0D-3740-A953-0F7470A80B0C}" type="datetimeFigureOut">
              <a:rPr lang="en-US" smtClean="0"/>
              <a:t>2/4/26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D610DA-959E-844B-9B4D-DC8285205DC0}" type="slidenum">
              <a:rPr lang="en-US" smtClean="0"/>
              <a:t>‹#›</a:t>
            </a:fld>
            <a:endParaRPr lang="en-US"/>
          </a:p>
        </p:txBody>
      </p:sp>
    </p:spTree>
    <p:extLst>
      <p:ext uri="{BB962C8B-B14F-4D97-AF65-F5344CB8AC3E}">
        <p14:creationId xmlns:p14="http://schemas.microsoft.com/office/powerpoint/2010/main" val="2285669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F29272F-0A0D-3740-A953-0F7470A80B0C}" type="datetimeFigureOut">
              <a:rPr lang="en-US" smtClean="0"/>
              <a:t>2/4/26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D610DA-959E-844B-9B4D-DC8285205DC0}" type="slidenum">
              <a:rPr lang="en-US" smtClean="0"/>
              <a:t>‹#›</a:t>
            </a:fld>
            <a:endParaRPr lang="en-US"/>
          </a:p>
        </p:txBody>
      </p:sp>
    </p:spTree>
    <p:extLst>
      <p:ext uri="{BB962C8B-B14F-4D97-AF65-F5344CB8AC3E}">
        <p14:creationId xmlns:p14="http://schemas.microsoft.com/office/powerpoint/2010/main" val="791089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F29272F-0A0D-3740-A953-0F7470A80B0C}" type="datetimeFigureOut">
              <a:rPr lang="en-US" smtClean="0"/>
              <a:t>2/4/26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D610DA-959E-844B-9B4D-DC8285205DC0}" type="slidenum">
              <a:rPr lang="en-US" smtClean="0"/>
              <a:t>‹#›</a:t>
            </a:fld>
            <a:endParaRPr lang="en-US"/>
          </a:p>
        </p:txBody>
      </p:sp>
    </p:spTree>
    <p:extLst>
      <p:ext uri="{BB962C8B-B14F-4D97-AF65-F5344CB8AC3E}">
        <p14:creationId xmlns:p14="http://schemas.microsoft.com/office/powerpoint/2010/main" val="3418058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F29272F-0A0D-3740-A953-0F7470A80B0C}" type="datetimeFigureOut">
              <a:rPr lang="en-US" smtClean="0"/>
              <a:t>2/4/26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D610DA-959E-844B-9B4D-DC8285205DC0}" type="slidenum">
              <a:rPr lang="en-US" smtClean="0"/>
              <a:t>‹#›</a:t>
            </a:fld>
            <a:endParaRPr lang="en-US"/>
          </a:p>
        </p:txBody>
      </p:sp>
    </p:spTree>
    <p:extLst>
      <p:ext uri="{BB962C8B-B14F-4D97-AF65-F5344CB8AC3E}">
        <p14:creationId xmlns:p14="http://schemas.microsoft.com/office/powerpoint/2010/main" val="1027934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F29272F-0A0D-3740-A953-0F7470A80B0C}" type="datetimeFigureOut">
              <a:rPr lang="en-US" smtClean="0"/>
              <a:t>2/4/26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D610DA-959E-844B-9B4D-DC8285205DC0}" type="slidenum">
              <a:rPr lang="en-US" smtClean="0"/>
              <a:t>‹#›</a:t>
            </a:fld>
            <a:endParaRPr lang="en-US"/>
          </a:p>
        </p:txBody>
      </p:sp>
    </p:spTree>
    <p:extLst>
      <p:ext uri="{BB962C8B-B14F-4D97-AF65-F5344CB8AC3E}">
        <p14:creationId xmlns:p14="http://schemas.microsoft.com/office/powerpoint/2010/main" val="335126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CF29272F-0A0D-3740-A953-0F7470A80B0C}" type="datetimeFigureOut">
              <a:rPr lang="en-US" smtClean="0"/>
              <a:t>2/4/26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D610DA-959E-844B-9B4D-DC8285205DC0}" type="slidenum">
              <a:rPr lang="en-US" smtClean="0"/>
              <a:t>‹#›</a:t>
            </a:fld>
            <a:endParaRPr lang="en-US"/>
          </a:p>
        </p:txBody>
      </p:sp>
    </p:spTree>
    <p:extLst>
      <p:ext uri="{BB962C8B-B14F-4D97-AF65-F5344CB8AC3E}">
        <p14:creationId xmlns:p14="http://schemas.microsoft.com/office/powerpoint/2010/main" val="2215111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CF29272F-0A0D-3740-A953-0F7470A80B0C}" type="datetimeFigureOut">
              <a:rPr lang="en-US" smtClean="0"/>
              <a:t>2/4/26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D610DA-959E-844B-9B4D-DC8285205DC0}" type="slidenum">
              <a:rPr lang="en-US" smtClean="0"/>
              <a:t>‹#›</a:t>
            </a:fld>
            <a:endParaRPr lang="en-US"/>
          </a:p>
        </p:txBody>
      </p:sp>
    </p:spTree>
    <p:extLst>
      <p:ext uri="{BB962C8B-B14F-4D97-AF65-F5344CB8AC3E}">
        <p14:creationId xmlns:p14="http://schemas.microsoft.com/office/powerpoint/2010/main" val="4209108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CF29272F-0A0D-3740-A953-0F7470A80B0C}" type="datetimeFigureOut">
              <a:rPr lang="en-US" smtClean="0"/>
              <a:t>2/4/26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D610DA-959E-844B-9B4D-DC8285205DC0}" type="slidenum">
              <a:rPr lang="en-US" smtClean="0"/>
              <a:t>‹#›</a:t>
            </a:fld>
            <a:endParaRPr lang="en-US"/>
          </a:p>
        </p:txBody>
      </p:sp>
    </p:spTree>
    <p:extLst>
      <p:ext uri="{BB962C8B-B14F-4D97-AF65-F5344CB8AC3E}">
        <p14:creationId xmlns:p14="http://schemas.microsoft.com/office/powerpoint/2010/main" val="728344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29272F-0A0D-3740-A953-0F7470A80B0C}" type="datetimeFigureOut">
              <a:rPr lang="en-US" smtClean="0"/>
              <a:t>2/4/26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D610DA-959E-844B-9B4D-DC8285205DC0}" type="slidenum">
              <a:rPr lang="en-US" smtClean="0"/>
              <a:t>‹#›</a:t>
            </a:fld>
            <a:endParaRPr lang="en-US"/>
          </a:p>
        </p:txBody>
      </p:sp>
    </p:spTree>
    <p:extLst>
      <p:ext uri="{BB962C8B-B14F-4D97-AF65-F5344CB8AC3E}">
        <p14:creationId xmlns:p14="http://schemas.microsoft.com/office/powerpoint/2010/main" val="2284017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F29272F-0A0D-3740-A953-0F7470A80B0C}" type="datetimeFigureOut">
              <a:rPr lang="en-US" smtClean="0"/>
              <a:t>2/4/26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D610DA-959E-844B-9B4D-DC8285205DC0}" type="slidenum">
              <a:rPr lang="en-US" smtClean="0"/>
              <a:t>‹#›</a:t>
            </a:fld>
            <a:endParaRPr lang="en-US"/>
          </a:p>
        </p:txBody>
      </p:sp>
    </p:spTree>
    <p:extLst>
      <p:ext uri="{BB962C8B-B14F-4D97-AF65-F5344CB8AC3E}">
        <p14:creationId xmlns:p14="http://schemas.microsoft.com/office/powerpoint/2010/main" val="100705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F29272F-0A0D-3740-A953-0F7470A80B0C}" type="datetimeFigureOut">
              <a:rPr lang="en-US" smtClean="0"/>
              <a:t>2/4/26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D610DA-959E-844B-9B4D-DC8285205DC0}" type="slidenum">
              <a:rPr lang="en-US" smtClean="0"/>
              <a:t>‹#›</a:t>
            </a:fld>
            <a:endParaRPr lang="en-US"/>
          </a:p>
        </p:txBody>
      </p:sp>
    </p:spTree>
    <p:extLst>
      <p:ext uri="{BB962C8B-B14F-4D97-AF65-F5344CB8AC3E}">
        <p14:creationId xmlns:p14="http://schemas.microsoft.com/office/powerpoint/2010/main" val="4236276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29272F-0A0D-3740-A953-0F7470A80B0C}" type="datetimeFigureOut">
              <a:rPr lang="en-US" smtClean="0"/>
              <a:t>2/4/26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D610DA-959E-844B-9B4D-DC8285205DC0}" type="slidenum">
              <a:rPr lang="en-US" smtClean="0"/>
              <a:t>‹#›</a:t>
            </a:fld>
            <a:endParaRPr lang="en-US"/>
          </a:p>
        </p:txBody>
      </p:sp>
    </p:spTree>
    <p:extLst>
      <p:ext uri="{BB962C8B-B14F-4D97-AF65-F5344CB8AC3E}">
        <p14:creationId xmlns:p14="http://schemas.microsoft.com/office/powerpoint/2010/main" val="3788357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3A367-6893-8C4C-792F-5C782D5266FE}"/>
              </a:ext>
            </a:extLst>
          </p:cNvPr>
          <p:cNvSpPr>
            <a:spLocks noGrp="1"/>
          </p:cNvSpPr>
          <p:nvPr>
            <p:ph type="ctrTitle"/>
          </p:nvPr>
        </p:nvSpPr>
        <p:spPr/>
        <p:txBody>
          <a:bodyPr/>
          <a:lstStyle/>
          <a:p>
            <a:r>
              <a:rPr lang="en-US" dirty="0"/>
              <a:t>A </a:t>
            </a:r>
            <a:r>
              <a:rPr lang="en-US" dirty="0" err="1"/>
              <a:t>Rumour</a:t>
            </a:r>
            <a:r>
              <a:rPr lang="en-US" dirty="0"/>
              <a:t> of Angels</a:t>
            </a:r>
          </a:p>
        </p:txBody>
      </p:sp>
      <p:sp>
        <p:nvSpPr>
          <p:cNvPr id="3" name="Subtitle 2">
            <a:extLst>
              <a:ext uri="{FF2B5EF4-FFF2-40B4-BE49-F238E27FC236}">
                <a16:creationId xmlns:a16="http://schemas.microsoft.com/office/drawing/2014/main" id="{E7A8A989-E9C4-C48F-1D35-FB387DCF92EC}"/>
              </a:ext>
            </a:extLst>
          </p:cNvPr>
          <p:cNvSpPr>
            <a:spLocks noGrp="1"/>
          </p:cNvSpPr>
          <p:nvPr>
            <p:ph type="subTitle" idx="1"/>
          </p:nvPr>
        </p:nvSpPr>
        <p:spPr>
          <a:xfrm>
            <a:off x="1524000" y="3509963"/>
            <a:ext cx="9144000" cy="3057091"/>
          </a:xfrm>
        </p:spPr>
        <p:txBody>
          <a:bodyPr>
            <a:normAutofit lnSpcReduction="10000"/>
          </a:bodyPr>
          <a:lstStyle/>
          <a:p>
            <a:endParaRPr lang="en-US" dirty="0"/>
          </a:p>
          <a:p>
            <a:r>
              <a:rPr lang="en-US" dirty="0"/>
              <a:t>Dr Mike Scott, Consultant Psychologist and Author</a:t>
            </a:r>
          </a:p>
          <a:p>
            <a:endParaRPr lang="en-US" dirty="0"/>
          </a:p>
          <a:p>
            <a:r>
              <a:rPr lang="en-US"/>
              <a:t>michaeljscott1@virginmedia</a:t>
            </a:r>
            <a:r>
              <a:rPr lang="en-US" dirty="0" err="1"/>
              <a:t>.com</a:t>
            </a:r>
            <a:endParaRPr lang="en-US" dirty="0"/>
          </a:p>
          <a:p>
            <a:endParaRPr lang="en-US" dirty="0"/>
          </a:p>
          <a:p>
            <a:r>
              <a:rPr lang="en-US" dirty="0"/>
              <a:t>Mother’s Union, Liverpool Anglican Cathedral</a:t>
            </a:r>
          </a:p>
          <a:p>
            <a:r>
              <a:rPr lang="en-US" dirty="0"/>
              <a:t>February 9</a:t>
            </a:r>
            <a:r>
              <a:rPr lang="en-US" baseline="30000" dirty="0"/>
              <a:t>th</a:t>
            </a:r>
            <a:r>
              <a:rPr lang="en-US" dirty="0"/>
              <a:t> 2026</a:t>
            </a:r>
          </a:p>
        </p:txBody>
      </p:sp>
    </p:spTree>
    <p:extLst>
      <p:ext uri="{BB962C8B-B14F-4D97-AF65-F5344CB8AC3E}">
        <p14:creationId xmlns:p14="http://schemas.microsoft.com/office/powerpoint/2010/main" val="40089909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D8B8E-689F-B24C-7B9F-EDC67251753E}"/>
              </a:ext>
            </a:extLst>
          </p:cNvPr>
          <p:cNvSpPr>
            <a:spLocks noGrp="1"/>
          </p:cNvSpPr>
          <p:nvPr>
            <p:ph type="title"/>
          </p:nvPr>
        </p:nvSpPr>
        <p:spPr/>
        <p:txBody>
          <a:bodyPr/>
          <a:lstStyle/>
          <a:p>
            <a:r>
              <a:rPr lang="en-US" dirty="0"/>
              <a:t>Centrality As A Better Explanation</a:t>
            </a:r>
          </a:p>
        </p:txBody>
      </p:sp>
      <p:sp>
        <p:nvSpPr>
          <p:cNvPr id="3" name="Content Placeholder 2">
            <a:extLst>
              <a:ext uri="{FF2B5EF4-FFF2-40B4-BE49-F238E27FC236}">
                <a16:creationId xmlns:a16="http://schemas.microsoft.com/office/drawing/2014/main" id="{F98FF253-2936-A5FC-0471-0516DCC79E91}"/>
              </a:ext>
            </a:extLst>
          </p:cNvPr>
          <p:cNvSpPr>
            <a:spLocks noGrp="1"/>
          </p:cNvSpPr>
          <p:nvPr>
            <p:ph idx="1"/>
          </p:nvPr>
        </p:nvSpPr>
        <p:spPr/>
        <p:txBody>
          <a:bodyPr/>
          <a:lstStyle/>
          <a:p>
            <a:r>
              <a:rPr lang="en-US" dirty="0"/>
              <a:t>I suggested it is the centrality accorded to the trauma for today that matters.</a:t>
            </a:r>
          </a:p>
          <a:p>
            <a:r>
              <a:rPr lang="en-US" dirty="0"/>
              <a:t>Recovery depends on not viewing yourself and your personal world through the lens of the trauma</a:t>
            </a:r>
          </a:p>
          <a:p>
            <a:r>
              <a:rPr lang="en-US" dirty="0"/>
              <a:t>Judas viewed himself through the events that led up through the crucifixion, a better perspective would have been looking thru the lens of the resurrection</a:t>
            </a:r>
          </a:p>
        </p:txBody>
      </p:sp>
    </p:spTree>
    <p:extLst>
      <p:ext uri="{BB962C8B-B14F-4D97-AF65-F5344CB8AC3E}">
        <p14:creationId xmlns:p14="http://schemas.microsoft.com/office/powerpoint/2010/main" val="29211372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E5FB2-2D58-0DAC-4D59-A660B4E3661A}"/>
              </a:ext>
            </a:extLst>
          </p:cNvPr>
          <p:cNvSpPr>
            <a:spLocks noGrp="1"/>
          </p:cNvSpPr>
          <p:nvPr>
            <p:ph type="title"/>
          </p:nvPr>
        </p:nvSpPr>
        <p:spPr/>
        <p:txBody>
          <a:bodyPr/>
          <a:lstStyle/>
          <a:p>
            <a:r>
              <a:rPr lang="en-US" dirty="0"/>
              <a:t>Some books and materials of possible interest</a:t>
            </a:r>
          </a:p>
        </p:txBody>
      </p:sp>
      <p:sp>
        <p:nvSpPr>
          <p:cNvPr id="3" name="Content Placeholder 2">
            <a:extLst>
              <a:ext uri="{FF2B5EF4-FFF2-40B4-BE49-F238E27FC236}">
                <a16:creationId xmlns:a16="http://schemas.microsoft.com/office/drawing/2014/main" id="{4B787997-47B8-4524-70EC-CD612ECBFDDA}"/>
              </a:ext>
            </a:extLst>
          </p:cNvPr>
          <p:cNvSpPr>
            <a:spLocks noGrp="1"/>
          </p:cNvSpPr>
          <p:nvPr>
            <p:ph idx="1"/>
          </p:nvPr>
        </p:nvSpPr>
        <p:spPr/>
        <p:txBody>
          <a:bodyPr/>
          <a:lstStyle/>
          <a:p>
            <a:r>
              <a:rPr lang="en-US" dirty="0"/>
              <a:t> ‘Cosmic Chemistry’ by John C Lennox (2021) and You Tube debate with Lawrence Kraus</a:t>
            </a:r>
          </a:p>
          <a:p>
            <a:endParaRPr lang="en-US" dirty="0"/>
          </a:p>
          <a:p>
            <a:r>
              <a:rPr lang="en-US" dirty="0"/>
              <a:t>‘Morality’ by Jonathan Sacks (2020)</a:t>
            </a:r>
          </a:p>
          <a:p>
            <a:endParaRPr lang="en-US" dirty="0"/>
          </a:p>
          <a:p>
            <a:r>
              <a:rPr lang="en-US" dirty="0"/>
              <a:t>‘Moving on After Trauma 2</a:t>
            </a:r>
            <a:r>
              <a:rPr lang="en-US" baseline="30000" dirty="0"/>
              <a:t>nd</a:t>
            </a:r>
            <a:r>
              <a:rPr lang="en-US" dirty="0"/>
              <a:t> Edition’ (2024) Michael J Scott</a:t>
            </a:r>
          </a:p>
          <a:p>
            <a:endParaRPr lang="en-US" dirty="0"/>
          </a:p>
          <a:p>
            <a:r>
              <a:rPr lang="en-US" dirty="0"/>
              <a:t>‘</a:t>
            </a:r>
            <a:r>
              <a:rPr lang="en-US" dirty="0" err="1"/>
              <a:t>Personalising</a:t>
            </a:r>
            <a:r>
              <a:rPr lang="en-US" dirty="0"/>
              <a:t> Trauma Treatment: Reframing and Reimagining’ (2022) Michael J Scott</a:t>
            </a:r>
          </a:p>
        </p:txBody>
      </p:sp>
    </p:spTree>
    <p:extLst>
      <p:ext uri="{BB962C8B-B14F-4D97-AF65-F5344CB8AC3E}">
        <p14:creationId xmlns:p14="http://schemas.microsoft.com/office/powerpoint/2010/main" val="1286359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23493-72BB-A10C-8CCF-ABEE9A9FB817}"/>
              </a:ext>
            </a:extLst>
          </p:cNvPr>
          <p:cNvSpPr>
            <a:spLocks noGrp="1"/>
          </p:cNvSpPr>
          <p:nvPr>
            <p:ph type="title"/>
          </p:nvPr>
        </p:nvSpPr>
        <p:spPr/>
        <p:txBody>
          <a:bodyPr/>
          <a:lstStyle/>
          <a:p>
            <a:r>
              <a:rPr lang="en-US" dirty="0"/>
              <a:t>Isn’t It Weird That I Am Me, and You Are You?</a:t>
            </a:r>
          </a:p>
        </p:txBody>
      </p:sp>
      <p:sp>
        <p:nvSpPr>
          <p:cNvPr id="3" name="Content Placeholder 2">
            <a:extLst>
              <a:ext uri="{FF2B5EF4-FFF2-40B4-BE49-F238E27FC236}">
                <a16:creationId xmlns:a16="http://schemas.microsoft.com/office/drawing/2014/main" id="{558F33B0-1168-1659-CAAD-D98CD729192B}"/>
              </a:ext>
            </a:extLst>
          </p:cNvPr>
          <p:cNvSpPr>
            <a:spLocks noGrp="1"/>
          </p:cNvSpPr>
          <p:nvPr>
            <p:ph idx="1"/>
          </p:nvPr>
        </p:nvSpPr>
        <p:spPr>
          <a:xfrm>
            <a:off x="838200" y="1825625"/>
            <a:ext cx="10515600" cy="4884094"/>
          </a:xfrm>
        </p:spPr>
        <p:txBody>
          <a:bodyPr>
            <a:normAutofit lnSpcReduction="10000"/>
          </a:bodyPr>
          <a:lstStyle/>
          <a:p>
            <a:r>
              <a:rPr lang="en-US" dirty="0"/>
              <a:t>It could be just random, but…….</a:t>
            </a:r>
          </a:p>
          <a:p>
            <a:endParaRPr lang="en-US" dirty="0"/>
          </a:p>
          <a:p>
            <a:r>
              <a:rPr lang="en-US" dirty="0"/>
              <a:t>Turn to the person next to you and tell them your name, or if you know them, tell them something about you that they don’t know</a:t>
            </a:r>
          </a:p>
          <a:p>
            <a:endParaRPr lang="en-US" dirty="0"/>
          </a:p>
          <a:p>
            <a:r>
              <a:rPr lang="en-US" dirty="0"/>
              <a:t>It got curiouser and curiouser during the pandemic, I would meet people in the park and find their story was totally different to what I imagined</a:t>
            </a:r>
          </a:p>
          <a:p>
            <a:endParaRPr lang="en-US" dirty="0"/>
          </a:p>
          <a:p>
            <a:r>
              <a:rPr lang="en-US" dirty="0"/>
              <a:t>In the laughter of an encounter you meet the other person  – a </a:t>
            </a:r>
            <a:r>
              <a:rPr lang="en-US" dirty="0" err="1"/>
              <a:t>rumour</a:t>
            </a:r>
            <a:r>
              <a:rPr lang="en-US" dirty="0"/>
              <a:t> of angels. Laughter as the distinguishing feature of humans?</a:t>
            </a:r>
          </a:p>
        </p:txBody>
      </p:sp>
    </p:spTree>
    <p:extLst>
      <p:ext uri="{BB962C8B-B14F-4D97-AF65-F5344CB8AC3E}">
        <p14:creationId xmlns:p14="http://schemas.microsoft.com/office/powerpoint/2010/main" val="906757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90C51-C175-E4C5-89D9-885AFF92C02D}"/>
              </a:ext>
            </a:extLst>
          </p:cNvPr>
          <p:cNvSpPr>
            <a:spLocks noGrp="1"/>
          </p:cNvSpPr>
          <p:nvPr>
            <p:ph type="title"/>
          </p:nvPr>
        </p:nvSpPr>
        <p:spPr/>
        <p:txBody>
          <a:bodyPr/>
          <a:lstStyle/>
          <a:p>
            <a:r>
              <a:rPr lang="en-US" dirty="0"/>
              <a:t>Laughing At Yourself</a:t>
            </a:r>
          </a:p>
        </p:txBody>
      </p:sp>
      <p:sp>
        <p:nvSpPr>
          <p:cNvPr id="3" name="Content Placeholder 2">
            <a:extLst>
              <a:ext uri="{FF2B5EF4-FFF2-40B4-BE49-F238E27FC236}">
                <a16:creationId xmlns:a16="http://schemas.microsoft.com/office/drawing/2014/main" id="{CC90DCA0-7472-044A-E665-63FEBB2028F9}"/>
              </a:ext>
            </a:extLst>
          </p:cNvPr>
          <p:cNvSpPr>
            <a:spLocks noGrp="1"/>
          </p:cNvSpPr>
          <p:nvPr>
            <p:ph idx="1"/>
          </p:nvPr>
        </p:nvSpPr>
        <p:spPr>
          <a:xfrm>
            <a:off x="838200" y="2217682"/>
            <a:ext cx="10515600" cy="4442609"/>
          </a:xfrm>
        </p:spPr>
        <p:txBody>
          <a:bodyPr>
            <a:normAutofit fontScale="92500" lnSpcReduction="10000"/>
          </a:bodyPr>
          <a:lstStyle/>
          <a:p>
            <a:r>
              <a:rPr lang="en-US" dirty="0"/>
              <a:t>It tends to disappear if you become depressed or are traumatized</a:t>
            </a:r>
          </a:p>
          <a:p>
            <a:r>
              <a:rPr lang="en-US" dirty="0"/>
              <a:t>The rediscovery of </a:t>
            </a:r>
            <a:r>
              <a:rPr lang="en-US" dirty="0" err="1"/>
              <a:t>humour</a:t>
            </a:r>
            <a:r>
              <a:rPr lang="en-US" dirty="0"/>
              <a:t> helps you move on [ self-help book Moving On After Trauma (2024) 2</a:t>
            </a:r>
            <a:r>
              <a:rPr lang="en-US" baseline="30000" dirty="0"/>
              <a:t>nd</a:t>
            </a:r>
            <a:r>
              <a:rPr lang="en-US" dirty="0"/>
              <a:t> Edition] </a:t>
            </a:r>
          </a:p>
          <a:p>
            <a:r>
              <a:rPr lang="en-US" dirty="0"/>
              <a:t>My grandson was born on the day of the London Bombing, July 7</a:t>
            </a:r>
            <a:r>
              <a:rPr lang="en-US" baseline="30000" dirty="0"/>
              <a:t>th</a:t>
            </a:r>
            <a:r>
              <a:rPr lang="en-US" dirty="0"/>
              <a:t> 2005 and the inscription to ‘ Moving On….’ reads “No horror has the last word”.</a:t>
            </a:r>
          </a:p>
          <a:p>
            <a:r>
              <a:rPr lang="en-US" dirty="0"/>
              <a:t>This is not a proposition that you could prove by a scientific experiment</a:t>
            </a:r>
          </a:p>
          <a:p>
            <a:r>
              <a:rPr lang="en-US" dirty="0"/>
              <a:t>But a necessary belief to survive as Shakespeare says ‘the slings and arrows of outrageous fortune’ </a:t>
            </a:r>
          </a:p>
          <a:p>
            <a:r>
              <a:rPr lang="en-US" dirty="0"/>
              <a:t>It is an echo of Good Friday doesn’t have the last word, with the Resurrection of Easter Sunday </a:t>
            </a:r>
          </a:p>
          <a:p>
            <a:r>
              <a:rPr lang="en-US" dirty="0"/>
              <a:t>Here again - ‘a </a:t>
            </a:r>
            <a:r>
              <a:rPr lang="en-US" dirty="0" err="1"/>
              <a:t>rumour</a:t>
            </a:r>
            <a:r>
              <a:rPr lang="en-US" dirty="0"/>
              <a:t> of angels’</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204647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A59F003-E00A-43F9-91DC-CC54E3B874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4877E243-7D66-FF1A-2CBE-759581F5D435}"/>
              </a:ext>
            </a:extLst>
          </p:cNvPr>
          <p:cNvPicPr>
            <a:picLocks noChangeAspect="1"/>
          </p:cNvPicPr>
          <p:nvPr/>
        </p:nvPicPr>
        <p:blipFill>
          <a:blip r:embed="rId2"/>
          <a:srcRect t="444" b="-444"/>
          <a:stretch>
            <a:fillRect/>
          </a:stretch>
        </p:blipFill>
        <p:spPr>
          <a:xfrm>
            <a:off x="20" y="10"/>
            <a:ext cx="12191981" cy="6857990"/>
          </a:xfrm>
          <a:prstGeom prst="rect">
            <a:avLst/>
          </a:prstGeom>
        </p:spPr>
      </p:pic>
      <p:sp>
        <p:nvSpPr>
          <p:cNvPr id="16" name="Rectangle 15">
            <a:extLst>
              <a:ext uri="{FF2B5EF4-FFF2-40B4-BE49-F238E27FC236}">
                <a16:creationId xmlns:a16="http://schemas.microsoft.com/office/drawing/2014/main" id="{D74A4382-E3AD-430A-9A1F-DFA3E0E77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799865" y="-1524511"/>
            <a:ext cx="4592270" cy="12192001"/>
          </a:xfrm>
          <a:prstGeom prst="rect">
            <a:avLst/>
          </a:prstGeom>
          <a:gradFill>
            <a:gsLst>
              <a:gs pos="35000">
                <a:schemeClr val="tx1">
                  <a:alpha val="46000"/>
                </a:schemeClr>
              </a:gs>
              <a:gs pos="21000">
                <a:schemeClr val="tx1">
                  <a:alpha val="30000"/>
                </a:schemeClr>
              </a:gs>
              <a:gs pos="0">
                <a:schemeClr val="tx1">
                  <a:alpha val="0"/>
                </a:schemeClr>
              </a:gs>
              <a:gs pos="100000">
                <a:schemeClr val="tx1">
                  <a:alpha val="9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AAD189D-80AC-DA1A-CE3F-B9BC918D9094}"/>
              </a:ext>
            </a:extLst>
          </p:cNvPr>
          <p:cNvSpPr>
            <a:spLocks noGrp="1"/>
          </p:cNvSpPr>
          <p:nvPr>
            <p:ph type="title"/>
          </p:nvPr>
        </p:nvSpPr>
        <p:spPr>
          <a:xfrm>
            <a:off x="404553" y="3091928"/>
            <a:ext cx="9078562" cy="2387600"/>
          </a:xfrm>
        </p:spPr>
        <p:txBody>
          <a:bodyPr vert="horz" lIns="91440" tIns="45720" rIns="91440" bIns="45720" rtlCol="0" anchor="b">
            <a:normAutofit/>
          </a:bodyPr>
          <a:lstStyle/>
          <a:p>
            <a:r>
              <a:rPr lang="en-US" sz="6600">
                <a:solidFill>
                  <a:schemeClr val="bg1"/>
                </a:solidFill>
              </a:rPr>
              <a:t>A Fine-Tuned Universe</a:t>
            </a:r>
          </a:p>
        </p:txBody>
      </p:sp>
      <p:sp>
        <p:nvSpPr>
          <p:cNvPr id="13" name="Rectangle: Rounded Corners 12">
            <a:extLst>
              <a:ext uri="{FF2B5EF4-FFF2-40B4-BE49-F238E27FC236}">
                <a16:creationId xmlns:a16="http://schemas.microsoft.com/office/drawing/2014/main" id="{79F40191-0F44-4FD1-82CC-ACB507C14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575039"/>
            <a:ext cx="9785897" cy="6858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89631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C569A-75A5-B628-367B-5AF4480F245F}"/>
              </a:ext>
            </a:extLst>
          </p:cNvPr>
          <p:cNvSpPr>
            <a:spLocks noGrp="1"/>
          </p:cNvSpPr>
          <p:nvPr>
            <p:ph type="title"/>
          </p:nvPr>
        </p:nvSpPr>
        <p:spPr/>
        <p:txBody>
          <a:bodyPr/>
          <a:lstStyle/>
          <a:p>
            <a:r>
              <a:rPr lang="en-US" dirty="0"/>
              <a:t>2% Closer To The Sun and We Are Toast, 2% Further Away and We Are In The Deep Freeze</a:t>
            </a:r>
          </a:p>
        </p:txBody>
      </p:sp>
      <p:sp>
        <p:nvSpPr>
          <p:cNvPr id="3" name="Content Placeholder 2">
            <a:extLst>
              <a:ext uri="{FF2B5EF4-FFF2-40B4-BE49-F238E27FC236}">
                <a16:creationId xmlns:a16="http://schemas.microsoft.com/office/drawing/2014/main" id="{29D7BE6E-0624-60B4-E3DD-8AA038E733E5}"/>
              </a:ext>
            </a:extLst>
          </p:cNvPr>
          <p:cNvSpPr>
            <a:spLocks noGrp="1"/>
          </p:cNvSpPr>
          <p:nvPr>
            <p:ph idx="1"/>
          </p:nvPr>
        </p:nvSpPr>
        <p:spPr>
          <a:xfrm>
            <a:off x="838200" y="1825624"/>
            <a:ext cx="10515600" cy="5032375"/>
          </a:xfrm>
        </p:spPr>
        <p:txBody>
          <a:bodyPr/>
          <a:lstStyle/>
          <a:p>
            <a:r>
              <a:rPr lang="en-US" dirty="0"/>
              <a:t>What is that about? </a:t>
            </a:r>
          </a:p>
          <a:p>
            <a:r>
              <a:rPr lang="en-US" dirty="0"/>
              <a:t>‘It is just the way it is’</a:t>
            </a:r>
          </a:p>
          <a:p>
            <a:r>
              <a:rPr lang="en-US" dirty="0"/>
              <a:t>You can explain the distance we are from the sun in terms of gravitational forces but that doesn’t explain why such forces operate</a:t>
            </a:r>
          </a:p>
          <a:p>
            <a:r>
              <a:rPr lang="en-US" dirty="0"/>
              <a:t>How come there are physical laws at all? Random nothingness would be on the cards. Laws without a law-maker?</a:t>
            </a:r>
          </a:p>
          <a:p>
            <a:r>
              <a:rPr lang="en-US" dirty="0"/>
              <a:t>There are constants in the physical universe such as the acceleration due to gravity, 32 ft per second per second, but if the values of these constants were even slightly different, there would be nothing at all</a:t>
            </a:r>
          </a:p>
          <a:p>
            <a:r>
              <a:rPr lang="en-US" dirty="0" err="1"/>
              <a:t>Ain’t</a:t>
            </a:r>
            <a:r>
              <a:rPr lang="en-US" dirty="0"/>
              <a:t> that weird? – a </a:t>
            </a:r>
            <a:r>
              <a:rPr lang="en-US" dirty="0" err="1"/>
              <a:t>rumour</a:t>
            </a:r>
            <a:r>
              <a:rPr lang="en-US" dirty="0"/>
              <a:t> of angels</a:t>
            </a:r>
          </a:p>
        </p:txBody>
      </p:sp>
    </p:spTree>
    <p:extLst>
      <p:ext uri="{BB962C8B-B14F-4D97-AF65-F5344CB8AC3E}">
        <p14:creationId xmlns:p14="http://schemas.microsoft.com/office/powerpoint/2010/main" val="4080172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8B4DE-889E-233B-299A-8B3F2550C5AB}"/>
              </a:ext>
            </a:extLst>
          </p:cNvPr>
          <p:cNvSpPr>
            <a:spLocks noGrp="1"/>
          </p:cNvSpPr>
          <p:nvPr>
            <p:ph type="title"/>
          </p:nvPr>
        </p:nvSpPr>
        <p:spPr/>
        <p:txBody>
          <a:bodyPr/>
          <a:lstStyle/>
          <a:p>
            <a:r>
              <a:rPr lang="en-US" dirty="0"/>
              <a:t>Age of Universe and Life</a:t>
            </a:r>
          </a:p>
        </p:txBody>
      </p:sp>
      <p:sp>
        <p:nvSpPr>
          <p:cNvPr id="3" name="Content Placeholder 2">
            <a:extLst>
              <a:ext uri="{FF2B5EF4-FFF2-40B4-BE49-F238E27FC236}">
                <a16:creationId xmlns:a16="http://schemas.microsoft.com/office/drawing/2014/main" id="{33936BF9-2F99-1255-3BE2-3E65A82C2C2A}"/>
              </a:ext>
            </a:extLst>
          </p:cNvPr>
          <p:cNvSpPr>
            <a:spLocks noGrp="1"/>
          </p:cNvSpPr>
          <p:nvPr>
            <p:ph idx="1"/>
          </p:nvPr>
        </p:nvSpPr>
        <p:spPr/>
        <p:txBody>
          <a:bodyPr/>
          <a:lstStyle/>
          <a:p>
            <a:r>
              <a:rPr lang="en-US" dirty="0"/>
              <a:t>The Universe is expanding, like an inflating balloon, this makes it possible to trace  its origins back to a point 13.8 billion years ago</a:t>
            </a:r>
          </a:p>
          <a:p>
            <a:r>
              <a:rPr lang="en-US" dirty="0"/>
              <a:t>But there was nothing before and it’s not possible to create something out of nothing!</a:t>
            </a:r>
          </a:p>
          <a:p>
            <a:r>
              <a:rPr lang="en-US" dirty="0"/>
              <a:t>The best explanation for this is…..</a:t>
            </a:r>
          </a:p>
          <a:p>
            <a:r>
              <a:rPr lang="en-US" dirty="0"/>
              <a:t>Life dates back over 5 billion years</a:t>
            </a:r>
          </a:p>
          <a:p>
            <a:r>
              <a:rPr lang="en-US" dirty="0"/>
              <a:t>But it is not possible to get life from non-organic matter (carbon free material)!</a:t>
            </a:r>
          </a:p>
          <a:p>
            <a:r>
              <a:rPr lang="en-US" dirty="0"/>
              <a:t>The best explanation for this is……….</a:t>
            </a:r>
          </a:p>
        </p:txBody>
      </p:sp>
    </p:spTree>
    <p:extLst>
      <p:ext uri="{BB962C8B-B14F-4D97-AF65-F5344CB8AC3E}">
        <p14:creationId xmlns:p14="http://schemas.microsoft.com/office/powerpoint/2010/main" val="1678805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B7528-9575-A5D1-D56C-5ECAC0750E4E}"/>
              </a:ext>
            </a:extLst>
          </p:cNvPr>
          <p:cNvSpPr>
            <a:spLocks noGrp="1"/>
          </p:cNvSpPr>
          <p:nvPr>
            <p:ph type="title"/>
          </p:nvPr>
        </p:nvSpPr>
        <p:spPr/>
        <p:txBody>
          <a:bodyPr/>
          <a:lstStyle/>
          <a:p>
            <a:r>
              <a:rPr lang="en-US" dirty="0"/>
              <a:t>What Do You The Jury Make Of All This?</a:t>
            </a:r>
          </a:p>
        </p:txBody>
      </p:sp>
      <p:sp>
        <p:nvSpPr>
          <p:cNvPr id="3" name="Content Placeholder 2">
            <a:extLst>
              <a:ext uri="{FF2B5EF4-FFF2-40B4-BE49-F238E27FC236}">
                <a16:creationId xmlns:a16="http://schemas.microsoft.com/office/drawing/2014/main" id="{ED367BA3-4204-2687-7022-F90F117A92CC}"/>
              </a:ext>
            </a:extLst>
          </p:cNvPr>
          <p:cNvSpPr>
            <a:spLocks noGrp="1"/>
          </p:cNvSpPr>
          <p:nvPr>
            <p:ph idx="1"/>
          </p:nvPr>
        </p:nvSpPr>
        <p:spPr/>
        <p:txBody>
          <a:bodyPr>
            <a:normAutofit fontScale="25000" lnSpcReduction="20000"/>
          </a:bodyPr>
          <a:lstStyle/>
          <a:p>
            <a:pPr>
              <a:lnSpc>
                <a:spcPct val="220000"/>
              </a:lnSpc>
            </a:pPr>
            <a:r>
              <a:rPr lang="en-US" sz="6400" dirty="0">
                <a:latin typeface="Times New Roman" panose="02020603050405020304" pitchFamily="18" charset="0"/>
                <a:cs typeface="Times New Roman" panose="02020603050405020304" pitchFamily="18" charset="0"/>
              </a:rPr>
              <a:t>In the Criminal Court juries return a guilty verdict only if the evidence presented is beyond reasonable doubt. This is deliberately set as a high bar to clear, to ensure the innocent don’t suffer. This is arguably Thomas’s  response to claims of a resurrected Christ ‘unless I can put my hand into his side…..’ </a:t>
            </a:r>
          </a:p>
          <a:p>
            <a:pPr>
              <a:lnSpc>
                <a:spcPct val="220000"/>
              </a:lnSpc>
            </a:pPr>
            <a:r>
              <a:rPr lang="en-US" sz="6400" dirty="0">
                <a:latin typeface="Times New Roman" panose="02020603050405020304" pitchFamily="18" charset="0"/>
                <a:cs typeface="Times New Roman" panose="02020603050405020304" pitchFamily="18" charset="0"/>
              </a:rPr>
              <a:t>In the Civil Court, the domain of personal injury, judgements are given ‘on the balance of probability’.  As an Expert Witness to the Court for over 25 years  I spend a goodly portion of the week on civil litigation matters.   </a:t>
            </a:r>
          </a:p>
          <a:p>
            <a:pPr marL="0" indent="0">
              <a:lnSpc>
                <a:spcPct val="220000"/>
              </a:lnSpc>
              <a:buNone/>
            </a:pPr>
            <a:r>
              <a:rPr lang="en-US" sz="6400" dirty="0">
                <a:latin typeface="Times New Roman" panose="02020603050405020304" pitchFamily="18" charset="0"/>
                <a:cs typeface="Times New Roman" panose="02020603050405020304" pitchFamily="18" charset="0"/>
              </a:rPr>
              <a:t>In looking at signs of transcendence would you declare that the Civil Court test is cleared or maybe even the Criminal Court bar. Alternatively, you might declare that ‘there is no case to answer’. If you declare the latter, a case can be made for a Public Inquiry into Weirdness! </a:t>
            </a:r>
          </a:p>
          <a:p>
            <a:pPr marL="0" indent="0">
              <a:buNone/>
            </a:pPr>
            <a:endParaRPr lang="en-US" dirty="0"/>
          </a:p>
          <a:p>
            <a:pPr marL="0" indent="0">
              <a:buNone/>
            </a:pPr>
            <a:endParaRPr lang="en-US" dirty="0"/>
          </a:p>
          <a:p>
            <a:pPr marL="0" indent="0">
              <a:buNone/>
            </a:pPr>
            <a:r>
              <a:rPr lang="en-US" dirty="0"/>
              <a:t>  </a:t>
            </a:r>
          </a:p>
        </p:txBody>
      </p:sp>
    </p:spTree>
    <p:extLst>
      <p:ext uri="{BB962C8B-B14F-4D97-AF65-F5344CB8AC3E}">
        <p14:creationId xmlns:p14="http://schemas.microsoft.com/office/powerpoint/2010/main" val="3805917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5DB41-FE89-3301-ABB7-20CEF5DD0B72}"/>
              </a:ext>
            </a:extLst>
          </p:cNvPr>
          <p:cNvSpPr>
            <a:spLocks noGrp="1"/>
          </p:cNvSpPr>
          <p:nvPr>
            <p:ph type="title"/>
          </p:nvPr>
        </p:nvSpPr>
        <p:spPr/>
        <p:txBody>
          <a:bodyPr/>
          <a:lstStyle/>
          <a:p>
            <a:r>
              <a:rPr lang="en-US" dirty="0"/>
              <a:t>The Case for ‘A </a:t>
            </a:r>
            <a:r>
              <a:rPr lang="en-US" dirty="0" err="1"/>
              <a:t>Rumour</a:t>
            </a:r>
            <a:r>
              <a:rPr lang="en-US" dirty="0"/>
              <a:t> of Angels’</a:t>
            </a:r>
          </a:p>
        </p:txBody>
      </p:sp>
      <p:sp>
        <p:nvSpPr>
          <p:cNvPr id="3" name="Content Placeholder 2">
            <a:extLst>
              <a:ext uri="{FF2B5EF4-FFF2-40B4-BE49-F238E27FC236}">
                <a16:creationId xmlns:a16="http://schemas.microsoft.com/office/drawing/2014/main" id="{BF48C4D8-33C8-B24D-0C86-420E29F15210}"/>
              </a:ext>
            </a:extLst>
          </p:cNvPr>
          <p:cNvSpPr>
            <a:spLocks noGrp="1"/>
          </p:cNvSpPr>
          <p:nvPr>
            <p:ph idx="1"/>
          </p:nvPr>
        </p:nvSpPr>
        <p:spPr/>
        <p:txBody>
          <a:bodyPr>
            <a:normAutofit fontScale="85000" lnSpcReduction="20000"/>
          </a:bodyPr>
          <a:lstStyle/>
          <a:p>
            <a:r>
              <a:rPr lang="en-US" dirty="0"/>
              <a:t>Is not based on ‘faith’</a:t>
            </a:r>
          </a:p>
          <a:p>
            <a:endParaRPr lang="en-US" dirty="0"/>
          </a:p>
          <a:p>
            <a:r>
              <a:rPr lang="en-US" dirty="0"/>
              <a:t>It is simply the ‘best explanation’ </a:t>
            </a:r>
          </a:p>
          <a:p>
            <a:endParaRPr lang="en-US" dirty="0"/>
          </a:p>
          <a:p>
            <a:r>
              <a:rPr lang="en-US" dirty="0"/>
              <a:t>Leaps of ‘faith’ are not confined to believers – I was visiting a Cathedral with an atheist friend who proclaimed to his young son ‘we believe in evolution’.  I resisted scoring a point by saying ‘but does evolution believe in you?’. I don’t have a problem with evolution </a:t>
            </a:r>
          </a:p>
          <a:p>
            <a:endParaRPr lang="en-US" dirty="0"/>
          </a:p>
          <a:p>
            <a:r>
              <a:rPr lang="en-US" dirty="0"/>
              <a:t>Uncertainty is part of all human </a:t>
            </a:r>
            <a:r>
              <a:rPr lang="en-US" dirty="0" err="1"/>
              <a:t>endeavours</a:t>
            </a:r>
            <a:r>
              <a:rPr lang="en-US" dirty="0"/>
              <a:t>, including scientific experiments, there would be no need to conduct an experiment if there was no uncertainty. Managing uncertainty is a task for all. I would argue that it is not that believers are simplistic.  Tolerating uncertainty is a challenge for all.</a:t>
            </a:r>
          </a:p>
        </p:txBody>
      </p:sp>
    </p:spTree>
    <p:extLst>
      <p:ext uri="{BB962C8B-B14F-4D97-AF65-F5344CB8AC3E}">
        <p14:creationId xmlns:p14="http://schemas.microsoft.com/office/powerpoint/2010/main" val="2860220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93451-26FD-45B6-3B82-3640D4674247}"/>
              </a:ext>
            </a:extLst>
          </p:cNvPr>
          <p:cNvSpPr>
            <a:spLocks noGrp="1"/>
          </p:cNvSpPr>
          <p:nvPr>
            <p:ph type="title"/>
          </p:nvPr>
        </p:nvSpPr>
        <p:spPr/>
        <p:txBody>
          <a:bodyPr/>
          <a:lstStyle/>
          <a:p>
            <a:r>
              <a:rPr lang="en-US" dirty="0"/>
              <a:t>Bringing physics, social work and psychology together</a:t>
            </a:r>
          </a:p>
        </p:txBody>
      </p:sp>
      <p:sp>
        <p:nvSpPr>
          <p:cNvPr id="3" name="Content Placeholder 2">
            <a:extLst>
              <a:ext uri="{FF2B5EF4-FFF2-40B4-BE49-F238E27FC236}">
                <a16:creationId xmlns:a16="http://schemas.microsoft.com/office/drawing/2014/main" id="{A4F97DC6-B53B-BEB8-2042-2C7640DC54A0}"/>
              </a:ext>
            </a:extLst>
          </p:cNvPr>
          <p:cNvSpPr>
            <a:spLocks noGrp="1"/>
          </p:cNvSpPr>
          <p:nvPr>
            <p:ph idx="1"/>
          </p:nvPr>
        </p:nvSpPr>
        <p:spPr>
          <a:xfrm>
            <a:off x="838200" y="1825625"/>
            <a:ext cx="10515600" cy="5176066"/>
          </a:xfrm>
        </p:spPr>
        <p:txBody>
          <a:bodyPr>
            <a:normAutofit/>
          </a:bodyPr>
          <a:lstStyle/>
          <a:p>
            <a:r>
              <a:rPr lang="en-US" dirty="0"/>
              <a:t>For the past 50 years it has been the accepted wisdom that debility following extreme trauma arises because of ‘arrested information processing’ at the time of the trauma. Hence the need for trauma-</a:t>
            </a:r>
            <a:r>
              <a:rPr lang="en-US" dirty="0" err="1"/>
              <a:t>focussed</a:t>
            </a:r>
            <a:r>
              <a:rPr lang="en-US" dirty="0"/>
              <a:t> interventions involving repeated reliving.</a:t>
            </a:r>
          </a:p>
          <a:p>
            <a:r>
              <a:rPr lang="en-US" dirty="0"/>
              <a:t>My experience has been that this goes down like a ‘lead balloon’ with the traumatized.</a:t>
            </a:r>
          </a:p>
          <a:p>
            <a:r>
              <a:rPr lang="en-US" dirty="0"/>
              <a:t>I could understand what arrested information processing meant when my printer wouldn’t print out what was on my screen, but where oh where was the correlate in the human body</a:t>
            </a:r>
          </a:p>
          <a:p>
            <a:r>
              <a:rPr lang="en-US" dirty="0"/>
              <a:t>In my 2 most recent books I said that the theory doesn’t stack up and there is no need for repeated reliving</a:t>
            </a:r>
          </a:p>
          <a:p>
            <a:endParaRPr lang="en-US" dirty="0"/>
          </a:p>
          <a:p>
            <a:endParaRPr lang="en-US" dirty="0"/>
          </a:p>
        </p:txBody>
      </p:sp>
    </p:spTree>
    <p:extLst>
      <p:ext uri="{BB962C8B-B14F-4D97-AF65-F5344CB8AC3E}">
        <p14:creationId xmlns:p14="http://schemas.microsoft.com/office/powerpoint/2010/main" val="3952530853"/>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205</TotalTime>
  <Words>1020</Words>
  <Application>Microsoft Macintosh PowerPoint</Application>
  <PresentationFormat>Widescreen</PresentationFormat>
  <Paragraphs>74</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2013 - 2022 Theme</vt:lpstr>
      <vt:lpstr>A Rumour of Angels</vt:lpstr>
      <vt:lpstr>Isn’t It Weird That I Am Me, and You Are You?</vt:lpstr>
      <vt:lpstr>Laughing At Yourself</vt:lpstr>
      <vt:lpstr>A Fine-Tuned Universe</vt:lpstr>
      <vt:lpstr>2% Closer To The Sun and We Are Toast, 2% Further Away and We Are In The Deep Freeze</vt:lpstr>
      <vt:lpstr>Age of Universe and Life</vt:lpstr>
      <vt:lpstr>What Do You The Jury Make Of All This?</vt:lpstr>
      <vt:lpstr>The Case for ‘A Rumour of Angels’</vt:lpstr>
      <vt:lpstr>Bringing physics, social work and psychology together</vt:lpstr>
      <vt:lpstr>Centrality As A Better Explanation</vt:lpstr>
      <vt:lpstr>Some books and materials of possible interest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Scott</dc:creator>
  <cp:lastModifiedBy>Geraldine Scott</cp:lastModifiedBy>
  <cp:revision>5</cp:revision>
  <dcterms:created xsi:type="dcterms:W3CDTF">2025-11-25T16:21:18Z</dcterms:created>
  <dcterms:modified xsi:type="dcterms:W3CDTF">2026-02-04T16:26:22Z</dcterms:modified>
</cp:coreProperties>
</file>